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59" r:id="rId6"/>
    <p:sldId id="270" r:id="rId7"/>
    <p:sldId id="271" r:id="rId8"/>
    <p:sldId id="260" r:id="rId9"/>
    <p:sldId id="261" r:id="rId10"/>
    <p:sldId id="262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172" autoAdjust="0"/>
  </p:normalViewPr>
  <p:slideViewPr>
    <p:cSldViewPr>
      <p:cViewPr varScale="1">
        <p:scale>
          <a:sx n="91" d="100"/>
          <a:sy n="91" d="100"/>
        </p:scale>
        <p:origin x="-4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D79A0-0543-430A-9697-21882DE80D67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74294-8772-4C05-BE9B-7FD5B52332D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7A9A2-B745-4D2F-8FC7-11FA10ADD01A}" type="datetimeFigureOut">
              <a:rPr lang="en-IN" smtClean="0"/>
              <a:pPr/>
              <a:t>06-08-2014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6A006-1BD4-4F76-81EE-9C8C2E3DEAC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3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1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Slide2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School Development Plan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GO BY STEPS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Review data and identify concerns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Prioritize concerns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Make hypotheses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Set goals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Identify strategies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Develop evaluation criteria</a:t>
            </a:r>
          </a:p>
          <a:p>
            <a:pPr marL="719138" indent="-719138">
              <a:buFont typeface="Wingdings" pitchFamily="2" charset="2"/>
              <a:buChar char="q"/>
            </a:pP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Put self sustaining processes in place</a:t>
            </a:r>
          </a:p>
          <a:p>
            <a:pPr marL="719138" indent="-719138">
              <a:buFont typeface="Wingdings" pitchFamily="2" charset="2"/>
              <a:buChar char="q"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719138" indent="-719138">
              <a:buFont typeface="Wingdings" pitchFamily="2" charset="2"/>
              <a:buChar char="q"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719138" indent="-719138">
              <a:buFont typeface="Wingdings" pitchFamily="2" charset="2"/>
              <a:buChar char="q"/>
            </a:pP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Slide" r:id="rId3" imgW="4570378" imgH="3427597" progId="PowerPoint.Slide.12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School Development Plan: the role of Head Teacher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524000"/>
            <a:ext cx="8496944" cy="5073352"/>
          </a:xfrm>
        </p:spPr>
        <p:txBody>
          <a:bodyPr>
            <a:normAutofit fontScale="92500" lnSpcReduction="20000"/>
          </a:bodyPr>
          <a:lstStyle/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Interpreting data</a:t>
            </a:r>
          </a:p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Checking records on results and student achievement</a:t>
            </a:r>
          </a:p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Conducting parents’ satisfaction surveys</a:t>
            </a:r>
          </a:p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Evaluating  teacher performance</a:t>
            </a:r>
          </a:p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Conducting training need assessment exercises  for staff</a:t>
            </a:r>
          </a:p>
          <a:p>
            <a:pPr marL="536575" indent="-536575" eaLnBrk="1" hangingPunct="1"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Creating school-based collective vision </a:t>
            </a:r>
          </a:p>
          <a:p>
            <a:pPr marL="536575" indent="-536575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Composing teams</a:t>
            </a:r>
          </a:p>
          <a:p>
            <a:pPr marL="536575" indent="-536575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Creating a supportive and encouraging culture</a:t>
            </a:r>
          </a:p>
          <a:p>
            <a:pPr marL="536575" indent="-536575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Promoting teacher leadership</a:t>
            </a:r>
          </a:p>
          <a:p>
            <a:pPr marL="536575" indent="-536575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Rekindling the passion for self growth and change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000" b="1" i="1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b="1" i="1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Monitoring school plans</a:t>
            </a: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676400"/>
            <a:ext cx="8352928" cy="4848944"/>
          </a:xfrm>
        </p:spPr>
        <p:txBody>
          <a:bodyPr>
            <a:normAutofit/>
          </a:bodyPr>
          <a:lstStyle/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Conducting gap analysis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Assessing efforts through school based data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Planning the change and making modifications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Recycling the process of school development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Repeating the process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Interim revision of school development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STEP FURTHER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400" b="1" smtClean="0"/>
              <a:t>REQUIRES PLANNING , COORDINATION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b="1" smtClean="0"/>
              <a:t>UNDERSTANDING AND HARMONY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b="1" smtClean="0"/>
          </a:p>
          <a:p>
            <a:pPr algn="ctr" eaLnBrk="1" hangingPunct="1">
              <a:buFont typeface="Wingdings" pitchFamily="2" charset="2"/>
              <a:buNone/>
            </a:pPr>
            <a:endParaRPr lang="en-US" b="1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066800" y="2743200"/>
          <a:ext cx="6705600" cy="3505200"/>
        </p:xfrm>
        <a:graphic>
          <a:graphicData uri="http://schemas.openxmlformats.org/presentationml/2006/ole">
            <p:oleObj spid="_x0000_s2050" name="Photo Editor Photo" r:id="rId3" imgW="4858428" imgH="31913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rev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smtClean="0">
                <a:solidFill>
                  <a:schemeClr val="accent1"/>
                </a:solidFill>
              </a:rPr>
              <a:t>Towards a Strategic 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8001000" cy="44196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Ordinary institutions can afford to move ahead with same standards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3200" i="1" u="sng" dirty="0" smtClean="0">
                <a:latin typeface="Times New Roman" pitchFamily="18" charset="0"/>
                <a:cs typeface="Times New Roman" pitchFamily="18" charset="0"/>
              </a:rPr>
              <a:t>But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Forward looking institutions can not move ahead without strategic plans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What is a School Development Plan?</a:t>
            </a:r>
            <a:endParaRPr lang="en-IN" sz="36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568952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A ROAD MAP THAT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sets out the changes a school needs to make to improve the different aspects of school ultimately improving the level of student achievement.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IN" sz="3000" dirty="0" smtClean="0">
                <a:latin typeface="Times New Roman" pitchFamily="18" charset="0"/>
                <a:cs typeface="Times New Roman" pitchFamily="18" charset="0"/>
              </a:rPr>
              <a:t> shows how and when these changes will be made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 PLAN THAT</a:t>
            </a:r>
          </a:p>
          <a:p>
            <a:pPr lvl="1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Is more data driven and logical</a:t>
            </a:r>
          </a:p>
          <a:p>
            <a:pPr eaLnBrk="1" hangingPunct="1">
              <a:buNone/>
            </a:pPr>
            <a:endParaRPr lang="en-IN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40960" cy="122899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Issue: Can same standard be prescribed for all contexts?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IN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 all schools have same priorities?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Same goals?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Same performance targets?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Improvement means different things for different schools (and schools can differ widely)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Even for the same school, priorities for improvement vary with time</a:t>
            </a:r>
          </a:p>
          <a:p>
            <a:pPr marL="630238" indent="-630238" eaLnBrk="1" hangingPunct="1"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Then how can same standard be prescribed for all contexts?</a:t>
            </a:r>
          </a:p>
          <a:p>
            <a:pPr marL="273050" lvl="1" indent="-273050" eaLnBrk="1" hangingPunct="1">
              <a:spcBef>
                <a:spcPts val="575"/>
              </a:spcBef>
              <a:buClr>
                <a:schemeClr val="accent1"/>
              </a:buClr>
            </a:pPr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How is School-Based Development  Different?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altLang="zh-TW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indent="-563563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Identification of school as the primary unit of change</a:t>
            </a:r>
          </a:p>
          <a:p>
            <a:pPr lvl="1" indent="-563563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Each school to adapt the processes to its own needs.</a:t>
            </a:r>
            <a:endParaRPr lang="en-US" sz="2800" dirty="0" smtClean="0"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lvl="1" indent="-563563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Increased decision making power to the local school site</a:t>
            </a:r>
          </a:p>
          <a:p>
            <a:pPr lvl="1" indent="-563563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TW" sz="2800" dirty="0" smtClean="0">
                <a:latin typeface="Times New Roman" pitchFamily="18" charset="0"/>
                <a:cs typeface="Times New Roman" pitchFamily="18" charset="0"/>
              </a:rPr>
              <a:t>The school principal-- a  key figure in the school improvement initiative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b="1" dirty="0" smtClean="0"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0" y="0"/>
          <a:ext cx="9144000" cy="6705600"/>
        </p:xfrm>
        <a:graphic>
          <a:graphicData uri="http://schemas.openxmlformats.org/presentationml/2006/ole">
            <p:oleObj spid="_x0000_s3074" name="Slide" r:id="rId3" imgW="4570378" imgH="3427597" progId="PowerPoint.Slide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1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098" name="Slide" r:id="rId3" imgW="3665327" imgH="2749251" progId="PowerPoint.Slide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Three-year </a:t>
            </a:r>
            <a:r>
              <a:rPr 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engagement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143000"/>
            <a:ext cx="8001000" cy="556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IN" sz="2800" b="1" i="1" dirty="0" smtClean="0">
                <a:latin typeface="Times New Roman" pitchFamily="18" charset="0"/>
                <a:cs typeface="Times New Roman" pitchFamily="18" charset="0"/>
              </a:rPr>
              <a:t>Year 1 The planning process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Formation of Committees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Create scope and sequence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Discuss, review and provide feedback on targets and goals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Create curriculum map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Set time targets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Plan resources, cost and funding sources</a:t>
            </a:r>
          </a:p>
          <a:p>
            <a:pPr lvl="2" indent="-1143000" eaLnBrk="1" hangingPunct="1">
              <a:lnSpc>
                <a:spcPct val="90000"/>
              </a:lnSpc>
              <a:buNone/>
            </a:pPr>
            <a:r>
              <a:rPr lang="en-IN" sz="2800" b="1" i="1" dirty="0" smtClean="0">
                <a:latin typeface="Times New Roman" pitchFamily="18" charset="0"/>
                <a:cs typeface="Times New Roman" pitchFamily="18" charset="0"/>
              </a:rPr>
              <a:t>Year 2	First year of implementation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revision of school improvement plan</a:t>
            </a:r>
          </a:p>
          <a:p>
            <a:pPr lvl="2" indent="-1143000">
              <a:buNone/>
            </a:pPr>
            <a:r>
              <a:rPr lang="en-IN" sz="2800" b="1" i="1" dirty="0" smtClean="0">
                <a:latin typeface="Times New Roman" pitchFamily="18" charset="0"/>
                <a:cs typeface="Times New Roman" pitchFamily="18" charset="0"/>
              </a:rPr>
              <a:t>Year 3	Implementation continues</a:t>
            </a:r>
          </a:p>
          <a:p>
            <a:pPr lvl="2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revision of school improvement plan based on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2-3 year trend</a:t>
            </a:r>
          </a:p>
          <a:p>
            <a:pPr lvl="1"/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869950"/>
          </a:xfrm>
        </p:spPr>
        <p:txBody>
          <a:bodyPr/>
          <a:lstStyle/>
          <a:p>
            <a:pPr algn="ctr"/>
            <a:r>
              <a:rPr lang="en-IN" sz="32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FOCUS</a:t>
            </a:r>
            <a:endParaRPr lang="en-US" sz="3200" b="1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 Placeholder 2"/>
          <p:cNvSpPr>
            <a:spLocks noGrp="1"/>
          </p:cNvSpPr>
          <p:nvPr>
            <p:ph type="body" idx="2"/>
          </p:nvPr>
        </p:nvSpPr>
        <p:spPr>
          <a:xfrm>
            <a:off x="838200" y="1295400"/>
            <a:ext cx="2895600" cy="5105400"/>
          </a:xfrm>
        </p:spPr>
        <p:txBody>
          <a:bodyPr/>
          <a:lstStyle/>
          <a:p>
            <a:r>
              <a:rPr lang="en-IN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Areas of Priority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Children attendance 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(ii)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Teacher Performance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(ii) 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Curriculum Delivery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(iii) </a:t>
            </a:r>
          </a:p>
          <a:p>
            <a:pPr lvl="1"/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School Environment </a:t>
            </a:r>
          </a:p>
          <a:p>
            <a:endParaRPr lang="en-US" dirty="0" smtClean="0"/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4114800" y="1143000"/>
            <a:ext cx="4572000" cy="487828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 goal statement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performance targets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areas of focus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implementation strategies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indicators of success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time lines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responsibility for implementing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strategies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checkpoints for status updates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opportunities for revisions.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396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Office Theme</vt:lpstr>
      <vt:lpstr>Slide</vt:lpstr>
      <vt:lpstr>Photo Editor Photo</vt:lpstr>
      <vt:lpstr>School Development Plan</vt:lpstr>
      <vt:lpstr>Towards a Strategic Plan</vt:lpstr>
      <vt:lpstr>What is a School Development Plan?</vt:lpstr>
      <vt:lpstr>   Issue: Can same standard be prescribed for all contexts?    </vt:lpstr>
      <vt:lpstr>How is School-Based Development  Different?</vt:lpstr>
      <vt:lpstr>Slide 6</vt:lpstr>
      <vt:lpstr>Slide 7</vt:lpstr>
      <vt:lpstr>Three-year engagement</vt:lpstr>
      <vt:lpstr>FOCUS</vt:lpstr>
      <vt:lpstr>GO BY STEPS</vt:lpstr>
      <vt:lpstr>Slide 11</vt:lpstr>
      <vt:lpstr>School Development Plan: the role of Head Teacher</vt:lpstr>
      <vt:lpstr>Monitoring school plans </vt:lpstr>
      <vt:lpstr>A STEP FURTHER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Development Plan</dc:title>
  <dc:creator>Admin</dc:creator>
  <cp:lastModifiedBy>Admin</cp:lastModifiedBy>
  <cp:revision>22</cp:revision>
  <dcterms:created xsi:type="dcterms:W3CDTF">2014-07-21T04:17:33Z</dcterms:created>
  <dcterms:modified xsi:type="dcterms:W3CDTF">2014-08-06T10:06:18Z</dcterms:modified>
</cp:coreProperties>
</file>